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320" r:id="rId3"/>
    <p:sldId id="335" r:id="rId4"/>
    <p:sldId id="367" r:id="rId5"/>
    <p:sldId id="366" r:id="rId6"/>
    <p:sldId id="368" r:id="rId7"/>
    <p:sldId id="389" r:id="rId8"/>
    <p:sldId id="406" r:id="rId9"/>
    <p:sldId id="371" r:id="rId10"/>
    <p:sldId id="375" r:id="rId11"/>
    <p:sldId id="376" r:id="rId12"/>
    <p:sldId id="378" r:id="rId13"/>
    <p:sldId id="405" r:id="rId14"/>
    <p:sldId id="404" r:id="rId1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E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1068" y="4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641AC-52B0-490F-AB60-9ED51D488F43}" type="datetimeFigureOut">
              <a:rPr lang="ru-RU" smtClean="0"/>
              <a:t>31.05.2016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1E8D51-DDCF-473B-BF09-A8CDE3A3B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953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Случай про женщину с кровью из кондиционера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1E8D51-DDCF-473B-BF09-A8CDE3A3BFC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241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Случай про женщину с кровью из кондиционера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1E8D51-DDCF-473B-BF09-A8CDE3A3BFC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241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Случай про женщину с кровью из кондиционера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1E8D51-DDCF-473B-BF09-A8CDE3A3BFC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568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A5638-BC38-4915-B458-0927B9DAE357}" type="datetimeFigureOut">
              <a:rPr lang="ru-RU" smtClean="0"/>
              <a:t>31.05.2016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9F0B0-B289-4C8D-9959-859CF7D21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768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A5638-BC38-4915-B458-0927B9DAE357}" type="datetimeFigureOut">
              <a:rPr lang="ru-RU" smtClean="0"/>
              <a:t>31.05.2016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9F0B0-B289-4C8D-9959-859CF7D21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453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A5638-BC38-4915-B458-0927B9DAE357}" type="datetimeFigureOut">
              <a:rPr lang="ru-RU" smtClean="0"/>
              <a:t>31.05.2016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9F0B0-B289-4C8D-9959-859CF7D21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675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A5638-BC38-4915-B458-0927B9DAE357}" type="datetimeFigureOut">
              <a:rPr lang="ru-RU" smtClean="0"/>
              <a:t>31.05.2016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9F0B0-B289-4C8D-9959-859CF7D21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00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A5638-BC38-4915-B458-0927B9DAE357}" type="datetimeFigureOut">
              <a:rPr lang="ru-RU" smtClean="0"/>
              <a:t>31.05.2016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9F0B0-B289-4C8D-9959-859CF7D21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786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A5638-BC38-4915-B458-0927B9DAE357}" type="datetimeFigureOut">
              <a:rPr lang="ru-RU" smtClean="0"/>
              <a:t>31.05.2016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9F0B0-B289-4C8D-9959-859CF7D21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936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A5638-BC38-4915-B458-0927B9DAE357}" type="datetimeFigureOut">
              <a:rPr lang="ru-RU" smtClean="0"/>
              <a:t>31.05.2016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9F0B0-B289-4C8D-9959-859CF7D21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81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A5638-BC38-4915-B458-0927B9DAE357}" type="datetimeFigureOut">
              <a:rPr lang="ru-RU" smtClean="0"/>
              <a:t>31.05.2016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9F0B0-B289-4C8D-9959-859CF7D21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046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A5638-BC38-4915-B458-0927B9DAE357}" type="datetimeFigureOut">
              <a:rPr lang="ru-RU" smtClean="0"/>
              <a:t>31.05.2016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9F0B0-B289-4C8D-9959-859CF7D21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867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A5638-BC38-4915-B458-0927B9DAE357}" type="datetimeFigureOut">
              <a:rPr lang="ru-RU" smtClean="0"/>
              <a:t>31.05.2016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9F0B0-B289-4C8D-9959-859CF7D21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974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A5638-BC38-4915-B458-0927B9DAE357}" type="datetimeFigureOut">
              <a:rPr lang="ru-RU" smtClean="0"/>
              <a:t>31.05.2016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9F0B0-B289-4C8D-9959-859CF7D21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234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A5638-BC38-4915-B458-0927B9DAE357}" type="datetimeFigureOut">
              <a:rPr lang="ru-RU" smtClean="0"/>
              <a:t>31.05.2016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9F0B0-B289-4C8D-9959-859CF7D21699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2" descr="C:\Users\aleksey.karlinskiy\Pictures\LG_Basic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02" y="1"/>
            <a:ext cx="916150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159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5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image" Target="../media/image6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eksey.karlinskiy\Desktop\pedestrians-walk-park-avenue-manhattan-SummerStreets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762"/>
          <a:stretch/>
        </p:blipFill>
        <p:spPr bwMode="auto">
          <a:xfrm>
            <a:off x="-36512" y="0"/>
            <a:ext cx="916150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9884" y="3917042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595959"/>
                </a:solidFill>
                <a:latin typeface="Casper" pitchFamily="2" charset="0"/>
              </a:rPr>
              <a:t>БЫТОВЫЕ КОНДИЦИОНЕРЫ</a:t>
            </a:r>
            <a:r>
              <a:rPr lang="en-US" b="1" dirty="0" smtClean="0">
                <a:solidFill>
                  <a:srgbClr val="595959"/>
                </a:solidFill>
                <a:latin typeface="Casper" pitchFamily="2" charset="0"/>
              </a:rPr>
              <a:t> </a:t>
            </a:r>
            <a:r>
              <a:rPr lang="en-US" sz="2000" b="1" dirty="0" smtClean="0">
                <a:solidFill>
                  <a:srgbClr val="C50006"/>
                </a:solidFill>
                <a:latin typeface="Casper" pitchFamily="2" charset="0"/>
              </a:rPr>
              <a:t>‘15</a:t>
            </a:r>
            <a:endParaRPr lang="ru-RU" sz="2000" b="1" dirty="0">
              <a:solidFill>
                <a:srgbClr val="C50006"/>
              </a:solidFill>
              <a:latin typeface="Casper" pitchFamily="2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121873" y="3905656"/>
            <a:ext cx="979013" cy="498044"/>
            <a:chOff x="8028384" y="3875546"/>
            <a:chExt cx="979013" cy="498044"/>
          </a:xfrm>
        </p:grpSpPr>
        <p:pic>
          <p:nvPicPr>
            <p:cNvPr id="9" name="Picture 2" descr="C:\Users\aleksey.karlinskiy\YandexDisk\!Work\LG Brand\Logo\New_Logo_withTagline_White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8384" y="3875546"/>
              <a:ext cx="979013" cy="4980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8460432" y="4254304"/>
              <a:ext cx="546965" cy="799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" name="Rectangle 7"/>
          <p:cNvSpPr/>
          <p:nvPr/>
        </p:nvSpPr>
        <p:spPr>
          <a:xfrm>
            <a:off x="-35006" y="3848101"/>
            <a:ext cx="9179006" cy="542138"/>
          </a:xfrm>
          <a:prstGeom prst="rect">
            <a:avLst/>
          </a:prstGeom>
          <a:solidFill>
            <a:srgbClr val="A5004B"/>
          </a:solidFill>
          <a:ln>
            <a:solidFill>
              <a:srgbClr val="A500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9512" y="3919150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sper" pitchFamily="2" charset="0"/>
              </a:rPr>
              <a:t>SMART INVERTER model</a:t>
            </a:r>
            <a:r>
              <a:rPr lang="ru-RU" sz="2000" dirty="0" smtClean="0">
                <a:solidFill>
                  <a:schemeClr val="bg1"/>
                </a:solidFill>
                <a:latin typeface="Casper" pitchFamily="2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Casper" pitchFamily="2" charset="0"/>
              </a:rPr>
              <a:t>‘</a:t>
            </a:r>
            <a:r>
              <a:rPr lang="en-US" sz="2000" dirty="0" smtClean="0">
                <a:solidFill>
                  <a:schemeClr val="bg1"/>
                </a:solidFill>
                <a:latin typeface="Casper" pitchFamily="2" charset="0"/>
              </a:rPr>
              <a:t>16</a:t>
            </a:r>
            <a:endParaRPr lang="ru-RU" sz="2000" dirty="0">
              <a:solidFill>
                <a:schemeClr val="bg1"/>
              </a:solidFill>
              <a:latin typeface="Casper" pitchFamily="2" charset="0"/>
            </a:endParaRPr>
          </a:p>
        </p:txBody>
      </p:sp>
      <p:pic>
        <p:nvPicPr>
          <p:cNvPr id="3075" name="Picture 3" descr="C:\Users\aleksey.karlinskiy\YandexDisk\!Work\LG Brand\Logo\New_Logo_withTagline_White_NO_lifesgood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12"/>
          <a:stretch/>
        </p:blipFill>
        <p:spPr bwMode="auto">
          <a:xfrm>
            <a:off x="6856612" y="3835424"/>
            <a:ext cx="1265261" cy="568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097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35006" y="3848101"/>
            <a:ext cx="9179006" cy="542138"/>
          </a:xfrm>
          <a:prstGeom prst="rect">
            <a:avLst/>
          </a:prstGeom>
          <a:solidFill>
            <a:srgbClr val="A5004B"/>
          </a:solidFill>
          <a:ln>
            <a:solidFill>
              <a:srgbClr val="A500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79512" y="4845810"/>
            <a:ext cx="52565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 smtClean="0">
                <a:latin typeface="LG Smart Light" pitchFamily="34" charset="0"/>
              </a:rPr>
              <a:t>2015. LG Electronics RUS</a:t>
            </a:r>
            <a:r>
              <a:rPr lang="ru-RU" sz="500" dirty="0" smtClean="0">
                <a:latin typeface="LG Smart Light" pitchFamily="34" charset="0"/>
              </a:rPr>
              <a:t>. Все права защищены</a:t>
            </a:r>
          </a:p>
          <a:p>
            <a:r>
              <a:rPr lang="ru-RU" sz="500" dirty="0" smtClean="0">
                <a:latin typeface="LG Smart Light" pitchFamily="34" charset="0"/>
              </a:rPr>
              <a:t>Информация, технические характеристики и изображения изделий могут быть изменены </a:t>
            </a:r>
            <a:r>
              <a:rPr lang="en-US" sz="500" dirty="0" smtClean="0">
                <a:latin typeface="LG Smart Light" pitchFamily="34" charset="0"/>
              </a:rPr>
              <a:t>LG Electronics </a:t>
            </a:r>
            <a:r>
              <a:rPr lang="ru-RU" sz="500" dirty="0" smtClean="0">
                <a:latin typeface="LG Smart Light" pitchFamily="34" charset="0"/>
              </a:rPr>
              <a:t>без предварительного уведомления</a:t>
            </a:r>
            <a:endParaRPr lang="ru-RU" sz="500" dirty="0">
              <a:latin typeface="LG Smart Light" pitchFamily="34" charset="0"/>
            </a:endParaRPr>
          </a:p>
        </p:txBody>
      </p:sp>
      <p:pic>
        <p:nvPicPr>
          <p:cNvPr id="7171" name="Picture 3" descr="G:\installation_4_asia_VT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5526"/>
            <a:ext cx="3059953" cy="2616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79512" y="1546795"/>
            <a:ext cx="61206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LG Smart Light" pitchFamily="34" charset="0"/>
              </a:rPr>
              <a:t>Использование запатентованных конструкций при установке кондиционера сделало монтажников счастливее </a:t>
            </a:r>
            <a:r>
              <a:rPr lang="en-US" sz="2800" dirty="0" smtClean="0">
                <a:latin typeface="LG Smart Light" pitchFamily="34" charset="0"/>
                <a:sym typeface="Wingdings" pitchFamily="2" charset="2"/>
              </a:rPr>
              <a:t></a:t>
            </a:r>
            <a:endParaRPr lang="ru-RU" sz="2800" dirty="0">
              <a:latin typeface="LG Smart Light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1173982"/>
            <a:ext cx="4895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asper" pitchFamily="2" charset="0"/>
              </a:rPr>
              <a:t>Мы изобрели монтаж заново</a:t>
            </a:r>
            <a:endParaRPr lang="ru-RU" sz="2400" b="1" dirty="0">
              <a:latin typeface="Casper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4272" y="3878798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sper" pitchFamily="2" charset="0"/>
              </a:rPr>
              <a:t>SMART INVERTER</a:t>
            </a:r>
            <a:endParaRPr lang="ru-RU" sz="2000" dirty="0">
              <a:solidFill>
                <a:schemeClr val="bg1"/>
              </a:solidFill>
              <a:latin typeface="Casper" pitchFamily="2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2120" y="3685398"/>
            <a:ext cx="2650829" cy="86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48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36512" y="5080050"/>
            <a:ext cx="9179006" cy="63450"/>
          </a:xfrm>
          <a:prstGeom prst="rect">
            <a:avLst/>
          </a:prstGeom>
          <a:solidFill>
            <a:srgbClr val="A5004B"/>
          </a:solidFill>
          <a:ln>
            <a:solidFill>
              <a:srgbClr val="A500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C:\Users\aleksey.karlinskiy\YandexDisk\!Work\LG Brand\Logo\New_Logo_withTagline_White_NO_lifesgood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972" y="4698151"/>
            <a:ext cx="683568" cy="34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2475240" y="2981480"/>
            <a:ext cx="4087322" cy="0"/>
          </a:xfrm>
          <a:prstGeom prst="straightConnector1">
            <a:avLst/>
          </a:prstGeom>
          <a:ln>
            <a:solidFill>
              <a:srgbClr val="595959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6965760" y="1131590"/>
            <a:ext cx="1513" cy="1442994"/>
          </a:xfrm>
          <a:prstGeom prst="straightConnector1">
            <a:avLst/>
          </a:prstGeom>
          <a:ln>
            <a:solidFill>
              <a:srgbClr val="595959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39281" y="1820060"/>
            <a:ext cx="701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ardensC" pitchFamily="50" charset="0"/>
              </a:rPr>
              <a:t>265</a:t>
            </a:r>
            <a:endParaRPr lang="ru-RU" dirty="0">
              <a:latin typeface="GardensC" pitchFamily="50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31807" y="3053488"/>
            <a:ext cx="701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ardensC" pitchFamily="50" charset="0"/>
              </a:rPr>
              <a:t>756</a:t>
            </a:r>
            <a:endParaRPr lang="ru-RU" dirty="0">
              <a:latin typeface="GardensC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4286" y="73740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LG Smart Light" pitchFamily="34" charset="0"/>
              </a:rPr>
              <a:t>Габаритные размеры</a:t>
            </a:r>
            <a:endParaRPr lang="ru-RU" sz="2800" dirty="0">
              <a:latin typeface="LG Smart Light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2930" y="1203714"/>
            <a:ext cx="4331941" cy="14177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4648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36512" y="5080050"/>
            <a:ext cx="9179006" cy="63450"/>
          </a:xfrm>
          <a:prstGeom prst="rect">
            <a:avLst/>
          </a:prstGeom>
          <a:solidFill>
            <a:srgbClr val="A5004B"/>
          </a:solidFill>
          <a:ln>
            <a:solidFill>
              <a:srgbClr val="A500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392018"/>
              </p:ext>
            </p:extLst>
          </p:nvPr>
        </p:nvGraphicFramePr>
        <p:xfrm>
          <a:off x="179512" y="843558"/>
          <a:ext cx="6096000" cy="4043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LG Smart" pitchFamily="34" charset="0"/>
                        </a:rPr>
                        <a:t>LG</a:t>
                      </a:r>
                      <a:r>
                        <a:rPr lang="en-US" sz="1800" b="1" baseline="0" dirty="0" smtClean="0">
                          <a:latin typeface="LG Smart" pitchFamily="34" charset="0"/>
                        </a:rPr>
                        <a:t> </a:t>
                      </a:r>
                      <a:r>
                        <a:rPr lang="en-US" sz="1800" b="1" baseline="0" dirty="0" smtClean="0">
                          <a:latin typeface="LG Smart" pitchFamily="34" charset="0"/>
                        </a:rPr>
                        <a:t>SMART INVERTER</a:t>
                      </a:r>
                      <a:endParaRPr lang="ru-RU" sz="1800" b="1" dirty="0" smtClean="0">
                        <a:latin typeface="LG Smar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LG Smart" pitchFamily="34" charset="0"/>
                        </a:rPr>
                        <a:t>S09PMG</a:t>
                      </a:r>
                      <a:endParaRPr lang="ru-RU" b="1" dirty="0">
                        <a:latin typeface="LG Smar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LG Smart" pitchFamily="34" charset="0"/>
                        </a:rPr>
                        <a:t>S12PMG</a:t>
                      </a:r>
                      <a:endParaRPr lang="ru-RU" b="1" dirty="0">
                        <a:latin typeface="LG Smart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LG Smart" pitchFamily="34" charset="0"/>
                        </a:rPr>
                        <a:t>Мощность (кВт)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LG Smart" pitchFamily="34" charset="0"/>
                        </a:rPr>
                        <a:t>2,50 / 2.64</a:t>
                      </a:r>
                      <a:endParaRPr lang="ru-RU" dirty="0">
                        <a:latin typeface="LG Smar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LG Smart" pitchFamily="34" charset="0"/>
                        </a:rPr>
                        <a:t>3.50</a:t>
                      </a:r>
                      <a:r>
                        <a:rPr lang="en-US" baseline="0" dirty="0" smtClean="0">
                          <a:latin typeface="LG Smart" pitchFamily="34" charset="0"/>
                        </a:rPr>
                        <a:t> / 3.60</a:t>
                      </a:r>
                      <a:endParaRPr lang="ru-RU" dirty="0">
                        <a:latin typeface="LG Smart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LG Smart" pitchFamily="34" charset="0"/>
                        </a:rPr>
                        <a:t>EER</a:t>
                      </a:r>
                      <a:r>
                        <a:rPr lang="en-US" baseline="0" dirty="0" smtClean="0">
                          <a:latin typeface="LG Smart" pitchFamily="34" charset="0"/>
                        </a:rPr>
                        <a:t> | COP</a:t>
                      </a:r>
                      <a:endParaRPr lang="ru-RU" dirty="0">
                        <a:latin typeface="LG Smar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LG Smart" pitchFamily="34" charset="0"/>
                        </a:rPr>
                        <a:t>3,21 / 3,41</a:t>
                      </a:r>
                      <a:endParaRPr lang="ru-RU" dirty="0">
                        <a:latin typeface="LG Smar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LG Smart" pitchFamily="34" charset="0"/>
                        </a:rPr>
                        <a:t>3.21 / 3.71</a:t>
                      </a:r>
                      <a:endParaRPr lang="ru-RU" dirty="0">
                        <a:latin typeface="LG Smart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LG Smart" pitchFamily="34" charset="0"/>
                        </a:rPr>
                        <a:t>Класс энергоэфф.</a:t>
                      </a:r>
                      <a:endParaRPr lang="ru-RU" dirty="0">
                        <a:latin typeface="LG Smar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LG Smart" pitchFamily="34" charset="0"/>
                        </a:rPr>
                        <a:t>A</a:t>
                      </a:r>
                      <a:endParaRPr lang="ru-RU" dirty="0">
                        <a:latin typeface="LG Smar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LG Smart" pitchFamily="34" charset="0"/>
                        </a:rPr>
                        <a:t>A</a:t>
                      </a:r>
                      <a:endParaRPr lang="ru-RU" dirty="0" smtClean="0">
                        <a:latin typeface="LG Smart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LG Smart" pitchFamily="34" charset="0"/>
                        </a:rPr>
                        <a:t>Уровень шума (дБ)</a:t>
                      </a:r>
                      <a:endParaRPr lang="ru-RU" dirty="0">
                        <a:latin typeface="LG Smar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LG Smart" pitchFamily="34" charset="0"/>
                        </a:rPr>
                        <a:t>19/25/33/39</a:t>
                      </a:r>
                      <a:endParaRPr lang="ru-RU" dirty="0">
                        <a:latin typeface="LG Smar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LG Smart" pitchFamily="34" charset="0"/>
                        </a:rPr>
                        <a:t>19/25/33/39</a:t>
                      </a:r>
                      <a:endParaRPr lang="ru-RU" dirty="0">
                        <a:latin typeface="LG Smart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LG Smart" pitchFamily="34" charset="0"/>
                        </a:rPr>
                        <a:t>Тип системы</a:t>
                      </a:r>
                      <a:endParaRPr lang="ru-RU" dirty="0">
                        <a:latin typeface="LG Smart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LG Smart" pitchFamily="34" charset="0"/>
                        </a:rPr>
                        <a:t>Inverter</a:t>
                      </a:r>
                      <a:r>
                        <a:rPr lang="ru-RU" dirty="0" smtClean="0">
                          <a:latin typeface="LG Smart" pitchFamily="34" charset="0"/>
                        </a:rPr>
                        <a:t> </a:t>
                      </a:r>
                      <a:r>
                        <a:rPr lang="en-US" dirty="0" smtClean="0">
                          <a:latin typeface="LG Smart" pitchFamily="34" charset="0"/>
                        </a:rPr>
                        <a:t>V</a:t>
                      </a:r>
                      <a:endParaRPr lang="ru-RU" dirty="0">
                        <a:latin typeface="LG Smart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LG Smart Light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LG Smart" pitchFamily="34" charset="0"/>
                        </a:rPr>
                        <a:t>Тип фильтров</a:t>
                      </a:r>
                      <a:endParaRPr lang="ru-RU" dirty="0">
                        <a:latin typeface="LG Smart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LG Smart" pitchFamily="34" charset="0"/>
                        </a:rPr>
                        <a:t>Antibacteria</a:t>
                      </a:r>
                      <a:r>
                        <a:rPr lang="en-US" dirty="0" smtClean="0">
                          <a:latin typeface="LG Smart" pitchFamily="34" charset="0"/>
                        </a:rPr>
                        <a:t>, Ionizer Plus, Auto Cleaning</a:t>
                      </a:r>
                      <a:endParaRPr lang="ru-RU" dirty="0">
                        <a:latin typeface="LG Smart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LG Smart Light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LG Smart" pitchFamily="34" charset="0"/>
                        </a:rPr>
                        <a:t>Производство</a:t>
                      </a:r>
                      <a:endParaRPr lang="ru-RU" dirty="0">
                        <a:latin typeface="LG Smart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LG Smart" pitchFamily="34" charset="0"/>
                        </a:rPr>
                        <a:t>КНР</a:t>
                      </a:r>
                      <a:endParaRPr lang="ru-RU" dirty="0">
                        <a:latin typeface="LG Smart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LG Smart Light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54286" y="73740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LG Smart Light" pitchFamily="34" charset="0"/>
              </a:rPr>
              <a:t>Характеристики</a:t>
            </a:r>
            <a:endParaRPr lang="ru-RU" sz="2800" dirty="0">
              <a:latin typeface="LG Smart Light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2240" y="1131590"/>
            <a:ext cx="5940660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1334185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5" descr="F:\1. GTMM\AE Dep\1Residental Air Conditioners\ARTCOOL Slim\Images_DONE\Basic set\UL2_outdoor_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052" y="3521911"/>
            <a:ext cx="1756096" cy="131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-36512" y="5080050"/>
            <a:ext cx="9179006" cy="63450"/>
          </a:xfrm>
          <a:prstGeom prst="rect">
            <a:avLst/>
          </a:prstGeom>
          <a:solidFill>
            <a:srgbClr val="A5004B"/>
          </a:solidFill>
          <a:ln>
            <a:solidFill>
              <a:srgbClr val="A500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C:\Users\aleksey.karlinskiy\YandexDisk\!Work\LG Brand\Logo\New_Logo_withTagline_White_NO_lifesgoo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972" y="4698151"/>
            <a:ext cx="683568" cy="34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54286" y="73740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LG Smart Light" pitchFamily="34" charset="0"/>
              </a:rPr>
              <a:t>Характеристики</a:t>
            </a:r>
            <a:endParaRPr lang="ru-RU" sz="2800" dirty="0">
              <a:latin typeface="LG Smart Light" pitchFamily="34" charset="0"/>
            </a:endParaRPr>
          </a:p>
        </p:txBody>
      </p:sp>
      <p:pic>
        <p:nvPicPr>
          <p:cNvPr id="35844" name="Picture 4" descr="F:\1. GTMM\AE Dep\1Residental Air Conditioners\ARTCOOL Slim\Images_DONE\Basic set\Untitled_00008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631" t="13503" r="24352" b="14124"/>
          <a:stretch/>
        </p:blipFill>
        <p:spPr bwMode="auto">
          <a:xfrm>
            <a:off x="425211" y="3761221"/>
            <a:ext cx="286843" cy="838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226" y="3182088"/>
            <a:ext cx="1336675" cy="151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6"/>
          <p:cNvSpPr txBox="1">
            <a:spLocks noChangeArrowheads="1"/>
          </p:cNvSpPr>
          <p:nvPr/>
        </p:nvSpPr>
        <p:spPr bwMode="auto">
          <a:xfrm>
            <a:off x="2987824" y="973053"/>
            <a:ext cx="542925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altLang="ko-KR" sz="1400" dirty="0">
                <a:latin typeface="Myriad Pro" pitchFamily="34" charset="0"/>
              </a:rPr>
              <a:t> </a:t>
            </a:r>
            <a:r>
              <a:rPr lang="ru-RU" altLang="ko-KR" sz="1400" dirty="0" smtClean="0">
                <a:latin typeface="Myriad Pro" pitchFamily="34" charset="0"/>
              </a:rPr>
              <a:t>Классический дизайн</a:t>
            </a:r>
          </a:p>
          <a:p>
            <a:pPr>
              <a:buFont typeface="Arial" pitchFamily="34" charset="0"/>
              <a:buChar char="•"/>
            </a:pPr>
            <a:r>
              <a:rPr lang="ru-RU" altLang="ko-KR" sz="1400" dirty="0">
                <a:latin typeface="Myriad Pro" pitchFamily="34" charset="0"/>
              </a:rPr>
              <a:t> </a:t>
            </a:r>
            <a:r>
              <a:rPr lang="ru-RU" altLang="ko-KR" sz="1400" dirty="0" smtClean="0">
                <a:latin typeface="Myriad Pro" pitchFamily="34" charset="0"/>
              </a:rPr>
              <a:t>Высокая </a:t>
            </a:r>
            <a:r>
              <a:rPr lang="ru-RU" altLang="ko-KR" sz="1400" dirty="0" err="1" smtClean="0">
                <a:latin typeface="Myriad Pro" pitchFamily="34" charset="0"/>
              </a:rPr>
              <a:t>энергоэффективность</a:t>
            </a:r>
            <a:endParaRPr lang="ru-RU" altLang="ko-KR" sz="1400" dirty="0" smtClean="0">
              <a:latin typeface="Myriad Pro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altLang="ko-KR" sz="1400" dirty="0" smtClean="0">
                <a:latin typeface="Myriad Pro" pitchFamily="34" charset="0"/>
              </a:rPr>
              <a:t> Практически бесшумный – 19 дБ в ночном режиме</a:t>
            </a:r>
            <a:endParaRPr lang="ru-RU" altLang="ko-KR" sz="1400" dirty="0">
              <a:latin typeface="Myriad Pro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altLang="ko-KR" sz="1400" dirty="0" smtClean="0">
                <a:latin typeface="Myriad Pro" pitchFamily="34" charset="0"/>
              </a:rPr>
              <a:t> Инверторная </a:t>
            </a:r>
            <a:r>
              <a:rPr lang="ru-RU" altLang="ko-KR" sz="1400" dirty="0" smtClean="0">
                <a:latin typeface="Myriad Pro" pitchFamily="34" charset="0"/>
              </a:rPr>
              <a:t>технология</a:t>
            </a:r>
          </a:p>
          <a:p>
            <a:pPr>
              <a:buFont typeface="Arial" pitchFamily="34" charset="0"/>
              <a:buChar char="•"/>
            </a:pPr>
            <a:r>
              <a:rPr lang="ru-RU" altLang="ko-KR" sz="1400" dirty="0">
                <a:latin typeface="Myriad Pro" pitchFamily="34" charset="0"/>
              </a:rPr>
              <a:t> </a:t>
            </a:r>
            <a:r>
              <a:rPr lang="ru-RU" altLang="ko-KR" sz="1400" dirty="0" smtClean="0">
                <a:latin typeface="Myriad Pro" pitchFamily="34" charset="0"/>
              </a:rPr>
              <a:t>Защита от агрессивных наружных сред</a:t>
            </a:r>
            <a:endParaRPr lang="en-US" altLang="ko-KR" sz="1400" dirty="0">
              <a:latin typeface="Myriad Pro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400" dirty="0">
                <a:latin typeface="Myriad Pro" pitchFamily="34" charset="0"/>
              </a:rPr>
              <a:t> </a:t>
            </a:r>
            <a:r>
              <a:rPr lang="ru-RU" altLang="ko-KR" sz="1400" dirty="0">
                <a:latin typeface="Myriad Pro" pitchFamily="34" charset="0"/>
              </a:rPr>
              <a:t>Эффективная система очистки </a:t>
            </a:r>
            <a:r>
              <a:rPr lang="ru-RU" altLang="ko-KR" sz="1400" dirty="0" smtClean="0">
                <a:latin typeface="Myriad Pro" pitchFamily="34" charset="0"/>
              </a:rPr>
              <a:t>воздуха</a:t>
            </a:r>
          </a:p>
          <a:p>
            <a:pPr>
              <a:buFont typeface="Arial" pitchFamily="34" charset="0"/>
              <a:buChar char="•"/>
            </a:pPr>
            <a:r>
              <a:rPr lang="ru-RU" altLang="ko-KR" sz="1400" dirty="0">
                <a:latin typeface="Myriad Pro" pitchFamily="34" charset="0"/>
              </a:rPr>
              <a:t> </a:t>
            </a:r>
            <a:r>
              <a:rPr lang="ru-RU" altLang="ko-KR" sz="1400" dirty="0" smtClean="0">
                <a:latin typeface="Myriad Pro" pitchFamily="34" charset="0"/>
              </a:rPr>
              <a:t>Быстрый и технологичный монтаж</a:t>
            </a:r>
          </a:p>
          <a:p>
            <a:pPr>
              <a:buFont typeface="Arial" pitchFamily="34" charset="0"/>
              <a:buChar char="•"/>
            </a:pPr>
            <a:r>
              <a:rPr lang="ru-RU" altLang="ko-KR" sz="1400" dirty="0" smtClean="0">
                <a:latin typeface="Myriad Pro" pitchFamily="34" charset="0"/>
              </a:rPr>
              <a:t> </a:t>
            </a:r>
            <a:r>
              <a:rPr lang="ru-RU" altLang="ko-KR" sz="1400" dirty="0" err="1" smtClean="0">
                <a:latin typeface="Myriad Pro" pitchFamily="34" charset="0"/>
              </a:rPr>
              <a:t>Энергоэффективность</a:t>
            </a:r>
            <a:r>
              <a:rPr lang="ru-RU" altLang="ko-KR" sz="1400" dirty="0" smtClean="0">
                <a:latin typeface="Myriad Pro" pitchFamily="34" charset="0"/>
              </a:rPr>
              <a:t> класса А</a:t>
            </a:r>
          </a:p>
          <a:p>
            <a:pPr>
              <a:buFont typeface="Arial" pitchFamily="34" charset="0"/>
              <a:buChar char="•"/>
            </a:pPr>
            <a:r>
              <a:rPr lang="ru-RU" altLang="ko-KR" sz="1400" dirty="0">
                <a:latin typeface="Myriad Pro" pitchFamily="34" charset="0"/>
              </a:rPr>
              <a:t> </a:t>
            </a:r>
            <a:r>
              <a:rPr lang="ru-RU" altLang="ko-KR" sz="1400" dirty="0" smtClean="0">
                <a:latin typeface="Myriad Pro" pitchFamily="34" charset="0"/>
              </a:rPr>
              <a:t>Отличное сочетание технологий и цены</a:t>
            </a:r>
          </a:p>
          <a:p>
            <a:endParaRPr lang="ru-RU" altLang="ko-KR" sz="1400" dirty="0">
              <a:latin typeface="Myriad Pro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4140968" y="894289"/>
            <a:ext cx="5940660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31404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eksey.karlinskiy\Pictures\LG_Ba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02" y="1"/>
            <a:ext cx="916150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aleksey.karlinskiy\YandexDisk\!Work\LG Brand\Logo\New_Logo_withTagline_Whit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1312" y="1591520"/>
            <a:ext cx="3483872" cy="177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12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35006" y="3848101"/>
            <a:ext cx="9179006" cy="542138"/>
          </a:xfrm>
          <a:prstGeom prst="rect">
            <a:avLst/>
          </a:prstGeom>
          <a:solidFill>
            <a:srgbClr val="A5004B"/>
          </a:solidFill>
          <a:ln>
            <a:solidFill>
              <a:srgbClr val="A500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79512" y="3867895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sper" pitchFamily="2" charset="0"/>
              </a:rPr>
              <a:t>SMART INVERTER</a:t>
            </a:r>
            <a:endParaRPr lang="ru-RU" sz="2000" dirty="0">
              <a:solidFill>
                <a:schemeClr val="bg1"/>
              </a:solidFill>
              <a:latin typeface="Casper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682699"/>
            <a:ext cx="71287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LG Smart Light" pitchFamily="34" charset="0"/>
              </a:rPr>
              <a:t>SMART INVERTER </a:t>
            </a:r>
            <a:r>
              <a:rPr lang="ru-RU" sz="2800" dirty="0" smtClean="0">
                <a:latin typeface="LG Smart Light" pitchFamily="34" charset="0"/>
              </a:rPr>
              <a:t>– </a:t>
            </a:r>
            <a:r>
              <a:rPr lang="ru-RU" sz="2800" dirty="0" smtClean="0">
                <a:latin typeface="LG Smart Light" pitchFamily="34" charset="0"/>
              </a:rPr>
              <a:t>модель </a:t>
            </a:r>
            <a:r>
              <a:rPr lang="ru-RU" sz="2800" dirty="0" smtClean="0">
                <a:latin typeface="LG Smart Light" pitchFamily="34" charset="0"/>
              </a:rPr>
              <a:t>201</a:t>
            </a:r>
            <a:r>
              <a:rPr lang="en-US" sz="2800" dirty="0" smtClean="0">
                <a:latin typeface="LG Smart Light" pitchFamily="34" charset="0"/>
              </a:rPr>
              <a:t>6</a:t>
            </a:r>
            <a:r>
              <a:rPr lang="ru-RU" sz="2800" dirty="0" smtClean="0">
                <a:latin typeface="LG Smart Light" pitchFamily="34" charset="0"/>
              </a:rPr>
              <a:t> </a:t>
            </a:r>
            <a:r>
              <a:rPr lang="ru-RU" sz="2800" dirty="0" smtClean="0">
                <a:latin typeface="LG Smart Light" pitchFamily="34" charset="0"/>
              </a:rPr>
              <a:t>года. Оптимальное соотношение цены и качества. </a:t>
            </a:r>
            <a:r>
              <a:rPr lang="ru-RU" sz="2800" dirty="0" smtClean="0">
                <a:latin typeface="LG Smart Light" pitchFamily="34" charset="0"/>
              </a:rPr>
              <a:t>Уникальные свойства по защите от агрессивной окружающей среды</a:t>
            </a:r>
            <a:endParaRPr lang="ru-RU" sz="2800" dirty="0">
              <a:latin typeface="LG Smart Light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512" y="4845810"/>
            <a:ext cx="52565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 smtClean="0">
                <a:latin typeface="LG Smart Light" pitchFamily="34" charset="0"/>
              </a:rPr>
              <a:t>2015. LG Electronics RUS</a:t>
            </a:r>
            <a:r>
              <a:rPr lang="ru-RU" sz="500" dirty="0" smtClean="0">
                <a:latin typeface="LG Smart Light" pitchFamily="34" charset="0"/>
              </a:rPr>
              <a:t>. Все права защищены</a:t>
            </a:r>
          </a:p>
          <a:p>
            <a:r>
              <a:rPr lang="ru-RU" sz="500" dirty="0" smtClean="0">
                <a:latin typeface="LG Smart Light" pitchFamily="34" charset="0"/>
              </a:rPr>
              <a:t>Информация, технические характеристики и изображения изделий могут быть изменены </a:t>
            </a:r>
            <a:r>
              <a:rPr lang="en-US" sz="500" dirty="0" smtClean="0">
                <a:latin typeface="LG Smart Light" pitchFamily="34" charset="0"/>
              </a:rPr>
              <a:t>LG Electronics </a:t>
            </a:r>
            <a:r>
              <a:rPr lang="ru-RU" sz="500" dirty="0" smtClean="0">
                <a:latin typeface="LG Smart Light" pitchFamily="34" charset="0"/>
              </a:rPr>
              <a:t>без предварительного уведомления</a:t>
            </a:r>
            <a:endParaRPr lang="ru-RU" sz="500" dirty="0">
              <a:latin typeface="LG Smart Light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2120" y="3685398"/>
            <a:ext cx="2537847" cy="830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39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36512" y="5080050"/>
            <a:ext cx="9179006" cy="63450"/>
          </a:xfrm>
          <a:prstGeom prst="rect">
            <a:avLst/>
          </a:prstGeom>
          <a:solidFill>
            <a:srgbClr val="A5004B"/>
          </a:solidFill>
          <a:ln>
            <a:solidFill>
              <a:srgbClr val="A500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4" descr="F:\1. GTMM\AE Dep\1Residental Air Conditioners\ARTCOOL Slim\Images_DONE\Basic set\Untitled_0000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631" t="13503" r="24352" b="14124"/>
          <a:stretch/>
        </p:blipFill>
        <p:spPr bwMode="auto">
          <a:xfrm>
            <a:off x="1253617" y="2147575"/>
            <a:ext cx="430859" cy="125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1491630"/>
            <a:ext cx="5940660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9941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leksey.karlinskiy\Desktop\tiho-shhh_0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-7155"/>
            <a:ext cx="2792234" cy="4211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-35006" y="3848101"/>
            <a:ext cx="9179006" cy="542138"/>
          </a:xfrm>
          <a:prstGeom prst="rect">
            <a:avLst/>
          </a:prstGeom>
          <a:solidFill>
            <a:srgbClr val="A5004B"/>
          </a:solidFill>
          <a:ln>
            <a:solidFill>
              <a:srgbClr val="A500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79512" y="3867895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sper" pitchFamily="2" charset="0"/>
              </a:rPr>
              <a:t>SMART INVERTER</a:t>
            </a:r>
            <a:endParaRPr lang="ru-RU" sz="2000" dirty="0">
              <a:solidFill>
                <a:schemeClr val="bg1"/>
              </a:solidFill>
              <a:latin typeface="Casper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512" y="4845810"/>
            <a:ext cx="52565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 smtClean="0">
                <a:latin typeface="LG Smart Light" pitchFamily="34" charset="0"/>
              </a:rPr>
              <a:t>2015. LG Electronics RUS</a:t>
            </a:r>
            <a:r>
              <a:rPr lang="ru-RU" sz="500" dirty="0" smtClean="0">
                <a:latin typeface="LG Smart Light" pitchFamily="34" charset="0"/>
              </a:rPr>
              <a:t>. Все права защищены</a:t>
            </a:r>
          </a:p>
          <a:p>
            <a:r>
              <a:rPr lang="ru-RU" sz="500" dirty="0" smtClean="0">
                <a:latin typeface="LG Smart Light" pitchFamily="34" charset="0"/>
              </a:rPr>
              <a:t>Информация, технические характеристики и изображения изделий могут быть изменены </a:t>
            </a:r>
            <a:r>
              <a:rPr lang="en-US" sz="500" dirty="0" smtClean="0">
                <a:latin typeface="LG Smart Light" pitchFamily="34" charset="0"/>
              </a:rPr>
              <a:t>LG Electronics </a:t>
            </a:r>
            <a:r>
              <a:rPr lang="ru-RU" sz="500" dirty="0" smtClean="0">
                <a:latin typeface="LG Smart Light" pitchFamily="34" charset="0"/>
              </a:rPr>
              <a:t>без предварительного уведомления</a:t>
            </a:r>
            <a:endParaRPr lang="ru-RU" sz="500" dirty="0">
              <a:latin typeface="LG Smart Light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46548" y="1970378"/>
            <a:ext cx="34918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atin typeface="Casper" pitchFamily="2" charset="0"/>
              </a:rPr>
              <a:t>19 дБ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5536" y="1098759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asper" pitchFamily="2" charset="0"/>
              </a:rPr>
              <a:t>Практически бесшумный</a:t>
            </a:r>
            <a:endParaRPr lang="ru-RU" sz="3600" dirty="0">
              <a:solidFill>
                <a:schemeClr val="accent6">
                  <a:lumMod val="75000"/>
                </a:schemeClr>
              </a:solidFill>
              <a:latin typeface="Casp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65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Users\aleksey.karlinskiy\Desktop\RAC 2015\dual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05" t="10520" r="44133" b="58232"/>
          <a:stretch/>
        </p:blipFill>
        <p:spPr bwMode="auto">
          <a:xfrm>
            <a:off x="4674484" y="182376"/>
            <a:ext cx="5082092" cy="3469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-35006" y="3848101"/>
            <a:ext cx="9179006" cy="542138"/>
          </a:xfrm>
          <a:prstGeom prst="rect">
            <a:avLst/>
          </a:prstGeom>
          <a:solidFill>
            <a:srgbClr val="A5004B"/>
          </a:solidFill>
          <a:ln>
            <a:solidFill>
              <a:srgbClr val="A500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79512" y="3867895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sper" pitchFamily="2" charset="0"/>
              </a:rPr>
              <a:t>SMART INVERTER</a:t>
            </a:r>
            <a:endParaRPr lang="ru-RU" sz="2000" dirty="0">
              <a:solidFill>
                <a:schemeClr val="bg1"/>
              </a:solidFill>
              <a:latin typeface="Casper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512" y="4845810"/>
            <a:ext cx="52565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 smtClean="0">
                <a:latin typeface="LG Smart Light" pitchFamily="34" charset="0"/>
              </a:rPr>
              <a:t>2015. LG Electronics RUS</a:t>
            </a:r>
            <a:r>
              <a:rPr lang="ru-RU" sz="500" dirty="0" smtClean="0">
                <a:latin typeface="LG Smart Light" pitchFamily="34" charset="0"/>
              </a:rPr>
              <a:t>. Все права защищены</a:t>
            </a:r>
          </a:p>
          <a:p>
            <a:r>
              <a:rPr lang="ru-RU" sz="500" dirty="0" smtClean="0">
                <a:latin typeface="LG Smart Light" pitchFamily="34" charset="0"/>
              </a:rPr>
              <a:t>Информация, технические характеристики и изображения изделий могут быть изменены </a:t>
            </a:r>
            <a:r>
              <a:rPr lang="en-US" sz="500" dirty="0" smtClean="0">
                <a:latin typeface="LG Smart Light" pitchFamily="34" charset="0"/>
              </a:rPr>
              <a:t>LG Electronics </a:t>
            </a:r>
            <a:r>
              <a:rPr lang="ru-RU" sz="500" dirty="0" smtClean="0">
                <a:latin typeface="LG Smart Light" pitchFamily="34" charset="0"/>
              </a:rPr>
              <a:t>без предварительного уведомления</a:t>
            </a:r>
            <a:endParaRPr lang="ru-RU" sz="500" dirty="0">
              <a:latin typeface="LG Smart Light" pitchFamily="34" charset="0"/>
            </a:endParaRPr>
          </a:p>
        </p:txBody>
      </p:sp>
      <p:pic>
        <p:nvPicPr>
          <p:cNvPr id="24" name="Picture 3" descr="C:\Users\aleksey.karlinskiy\Desktop\RAC 2015\Plasmaster Wordmark Type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05" t="42618" r="20388" b="41051"/>
          <a:stretch/>
        </p:blipFill>
        <p:spPr bwMode="auto">
          <a:xfrm>
            <a:off x="215157" y="1227637"/>
            <a:ext cx="1836565" cy="38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179512" y="1546796"/>
            <a:ext cx="52565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LG Smart Light" pitchFamily="34" charset="0"/>
              </a:rPr>
              <a:t>Новый антибактериальный фильтр защищает от мельчайших частиц пыли и бактерий</a:t>
            </a:r>
            <a:endParaRPr lang="ru-RU" sz="2800" dirty="0">
              <a:latin typeface="LG Smart Light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926206" y="1173982"/>
            <a:ext cx="1925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Casper" pitchFamily="2" charset="0"/>
              </a:rPr>
              <a:t>Antibacteria</a:t>
            </a:r>
            <a:endParaRPr lang="ru-RU" sz="2400" dirty="0">
              <a:latin typeface="Casper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72200" y="2787775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rutiger Neue LT W1G Cn Light" pitchFamily="34" charset="0"/>
              </a:rPr>
              <a:t>10 </a:t>
            </a:r>
            <a:r>
              <a:rPr lang="ru-RU" sz="1400" dirty="0" smtClean="0">
                <a:latin typeface="Frutiger Neue LT W1G Cn Light" pitchFamily="34" charset="0"/>
              </a:rPr>
              <a:t>нм</a:t>
            </a:r>
            <a:endParaRPr lang="ru-RU" sz="1400" dirty="0">
              <a:latin typeface="Frutiger Neue LT W1G Cn Light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2120" y="3685398"/>
            <a:ext cx="2650829" cy="86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059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35006" y="3848101"/>
            <a:ext cx="9179006" cy="542138"/>
          </a:xfrm>
          <a:prstGeom prst="rect">
            <a:avLst/>
          </a:prstGeom>
          <a:solidFill>
            <a:srgbClr val="A5004B"/>
          </a:solidFill>
          <a:ln>
            <a:solidFill>
              <a:srgbClr val="A500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79512" y="4845810"/>
            <a:ext cx="52565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 smtClean="0">
                <a:latin typeface="LG Smart Light" pitchFamily="34" charset="0"/>
              </a:rPr>
              <a:t>2015. LG Electronics RUS</a:t>
            </a:r>
            <a:r>
              <a:rPr lang="ru-RU" sz="500" dirty="0" smtClean="0">
                <a:latin typeface="LG Smart Light" pitchFamily="34" charset="0"/>
              </a:rPr>
              <a:t>. Все права защищены</a:t>
            </a:r>
          </a:p>
          <a:p>
            <a:r>
              <a:rPr lang="ru-RU" sz="500" dirty="0" smtClean="0">
                <a:latin typeface="LG Smart Light" pitchFamily="34" charset="0"/>
              </a:rPr>
              <a:t>Информация, технические характеристики и изображения изделий могут быть изменены </a:t>
            </a:r>
            <a:r>
              <a:rPr lang="en-US" sz="500" dirty="0" smtClean="0">
                <a:latin typeface="LG Smart Light" pitchFamily="34" charset="0"/>
              </a:rPr>
              <a:t>LG Electronics </a:t>
            </a:r>
            <a:r>
              <a:rPr lang="ru-RU" sz="500" dirty="0" smtClean="0">
                <a:latin typeface="LG Smart Light" pitchFamily="34" charset="0"/>
              </a:rPr>
              <a:t>без предварительного уведомления</a:t>
            </a:r>
            <a:endParaRPr lang="ru-RU" sz="500" dirty="0">
              <a:latin typeface="LG Smart Light" pitchFamily="34" charset="0"/>
            </a:endParaRPr>
          </a:p>
        </p:txBody>
      </p:sp>
      <p:pic>
        <p:nvPicPr>
          <p:cNvPr id="24" name="Picture 3" descr="C:\Users\aleksey.karlinskiy\Desktop\RAC 2015\Plasmaster Wordmark Type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05" t="42618" r="20388" b="41051"/>
          <a:stretch/>
        </p:blipFill>
        <p:spPr bwMode="auto">
          <a:xfrm>
            <a:off x="215157" y="1227637"/>
            <a:ext cx="1836565" cy="38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79512" y="1546796"/>
            <a:ext cx="52565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LG Smart Light" pitchFamily="34" charset="0"/>
              </a:rPr>
              <a:t>Функция автоматической очистки позволяет «просушить» теплообменник и избежать появления остаточной влаги</a:t>
            </a:r>
            <a:endParaRPr lang="ru-RU" sz="2800" dirty="0">
              <a:latin typeface="LG Smart Light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26206" y="1173983"/>
            <a:ext cx="2861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sper" pitchFamily="2" charset="0"/>
              </a:rPr>
              <a:t>Auto Cleaning</a:t>
            </a:r>
            <a:endParaRPr lang="ru-RU" sz="2400" dirty="0">
              <a:latin typeface="Casper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3867895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sper" pitchFamily="2" charset="0"/>
              </a:rPr>
              <a:t>SMART INVERTER</a:t>
            </a:r>
            <a:endParaRPr lang="ru-RU" sz="2000" dirty="0">
              <a:solidFill>
                <a:schemeClr val="bg1"/>
              </a:solidFill>
              <a:latin typeface="Casper" pitchFamily="2" charset="0"/>
            </a:endParaRPr>
          </a:p>
        </p:txBody>
      </p:sp>
      <p:pic>
        <p:nvPicPr>
          <p:cNvPr id="2055" name="Picture 7" descr="C:\Users\aleksey.karlinskiy\YandexDisk\Скриншоты\2014-10-20 12-05-50 Скриншот экрана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903" y="483518"/>
            <a:ext cx="2369622" cy="296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7956376" y="1936996"/>
            <a:ext cx="1296144" cy="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7810806" y="1828984"/>
            <a:ext cx="216024" cy="21602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2120" y="3685398"/>
            <a:ext cx="2650829" cy="86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0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leksey.karlinskiy\YandexDisk\Скриншоты\2014-10-20 14-22-16 Скриншот экрана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" t="7563" r="948" b="3873"/>
          <a:stretch/>
        </p:blipFill>
        <p:spPr bwMode="auto">
          <a:xfrm>
            <a:off x="1115616" y="1232158"/>
            <a:ext cx="7655862" cy="162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-35006" y="3848101"/>
            <a:ext cx="9179006" cy="542138"/>
          </a:xfrm>
          <a:prstGeom prst="rect">
            <a:avLst/>
          </a:prstGeom>
          <a:solidFill>
            <a:srgbClr val="A5004B"/>
          </a:solidFill>
          <a:ln>
            <a:solidFill>
              <a:srgbClr val="A500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>
              <a:solidFill>
                <a:schemeClr val="bg1"/>
              </a:solidFill>
              <a:latin typeface="Casper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512" y="4845810"/>
            <a:ext cx="52565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 smtClean="0">
                <a:latin typeface="LG Smart Light" pitchFamily="34" charset="0"/>
              </a:rPr>
              <a:t>2015. LG Electronics RUS</a:t>
            </a:r>
            <a:r>
              <a:rPr lang="ru-RU" sz="500" dirty="0" smtClean="0">
                <a:latin typeface="LG Smart Light" pitchFamily="34" charset="0"/>
              </a:rPr>
              <a:t>. Все права защищены</a:t>
            </a:r>
          </a:p>
          <a:p>
            <a:r>
              <a:rPr lang="ru-RU" sz="500" dirty="0" smtClean="0">
                <a:latin typeface="LG Smart Light" pitchFamily="34" charset="0"/>
              </a:rPr>
              <a:t>Информация, технические характеристики и изображения изделий могут быть изменены </a:t>
            </a:r>
            <a:r>
              <a:rPr lang="en-US" sz="500" dirty="0" smtClean="0">
                <a:latin typeface="LG Smart Light" pitchFamily="34" charset="0"/>
              </a:rPr>
              <a:t>LG Electronics </a:t>
            </a:r>
            <a:r>
              <a:rPr lang="ru-RU" sz="500" dirty="0" smtClean="0">
                <a:latin typeface="LG Smart Light" pitchFamily="34" charset="0"/>
              </a:rPr>
              <a:t>без предварительного уведомления</a:t>
            </a:r>
            <a:endParaRPr lang="ru-RU" sz="500" dirty="0">
              <a:latin typeface="LG Smart Light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-180528" y="1936996"/>
            <a:ext cx="1296144" cy="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4" name="Picture 6" descr="G:\Autocleaning_TH-1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1" t="11792" r="48043" b="65890"/>
          <a:stretch/>
        </p:blipFill>
        <p:spPr bwMode="auto">
          <a:xfrm>
            <a:off x="5796136" y="2862981"/>
            <a:ext cx="3217258" cy="1022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0078" y="360057"/>
            <a:ext cx="864096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>
                <a:latin typeface="LG Smart" pitchFamily="34" charset="0"/>
              </a:rPr>
              <a:t>Эффективная защита от возникновения плесени, грибков и бактерий</a:t>
            </a:r>
            <a:endParaRPr lang="ru-RU" sz="2300" dirty="0">
              <a:latin typeface="LG Smart" pitchFamily="34" charset="0"/>
            </a:endParaRPr>
          </a:p>
        </p:txBody>
      </p:sp>
      <p:pic>
        <p:nvPicPr>
          <p:cNvPr id="13315" name="Picture 3" descr="C:\Users\aleksey.karlinskiy\YandexDisk\Скриншоты\2014-10-20 14-26-59 Скриншот экрана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877" y="2962531"/>
            <a:ext cx="3046215" cy="732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4272" y="3878798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sper" pitchFamily="2" charset="0"/>
              </a:rPr>
              <a:t>SMART INVERTER</a:t>
            </a:r>
            <a:endParaRPr lang="ru-RU" sz="2000" dirty="0">
              <a:solidFill>
                <a:schemeClr val="bg1"/>
              </a:solidFill>
              <a:latin typeface="Casper" pitchFamily="2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6136" y="3724992"/>
            <a:ext cx="2650829" cy="86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83865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35006" y="3848101"/>
            <a:ext cx="9179006" cy="542138"/>
          </a:xfrm>
          <a:prstGeom prst="rect">
            <a:avLst/>
          </a:prstGeom>
          <a:solidFill>
            <a:srgbClr val="A5004B"/>
          </a:solidFill>
          <a:ln>
            <a:solidFill>
              <a:srgbClr val="A500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>
              <a:solidFill>
                <a:schemeClr val="bg1"/>
              </a:solidFill>
              <a:latin typeface="Casper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512" y="4845810"/>
            <a:ext cx="52565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 smtClean="0">
                <a:latin typeface="LG Smart Light" pitchFamily="34" charset="0"/>
              </a:rPr>
              <a:t>2015. LG Electronics RUS</a:t>
            </a:r>
            <a:r>
              <a:rPr lang="ru-RU" sz="500" dirty="0" smtClean="0">
                <a:latin typeface="LG Smart Light" pitchFamily="34" charset="0"/>
              </a:rPr>
              <a:t>. Все права защищены</a:t>
            </a:r>
          </a:p>
          <a:p>
            <a:r>
              <a:rPr lang="ru-RU" sz="500" dirty="0" smtClean="0">
                <a:latin typeface="LG Smart Light" pitchFamily="34" charset="0"/>
              </a:rPr>
              <a:t>Информация, технические характеристики и изображения изделий могут быть изменены </a:t>
            </a:r>
            <a:r>
              <a:rPr lang="en-US" sz="500" dirty="0" smtClean="0">
                <a:latin typeface="LG Smart Light" pitchFamily="34" charset="0"/>
              </a:rPr>
              <a:t>LG Electronics </a:t>
            </a:r>
            <a:r>
              <a:rPr lang="ru-RU" sz="500" dirty="0" smtClean="0">
                <a:latin typeface="LG Smart Light" pitchFamily="34" charset="0"/>
              </a:rPr>
              <a:t>без предварительного уведомления</a:t>
            </a:r>
            <a:endParaRPr lang="ru-RU" sz="500" dirty="0">
              <a:latin typeface="LG Smart Light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0078" y="195486"/>
            <a:ext cx="864096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>
                <a:latin typeface="LG Smart" pitchFamily="34" charset="0"/>
              </a:rPr>
              <a:t>Эффективная защита от </a:t>
            </a:r>
            <a:r>
              <a:rPr lang="ru-RU" sz="2300" dirty="0" smtClean="0">
                <a:latin typeface="LG Smart" pitchFamily="34" charset="0"/>
              </a:rPr>
              <a:t>агрессивной окружающей среды. Новое поколение привычной для </a:t>
            </a:r>
            <a:r>
              <a:rPr lang="en-US" sz="2300" dirty="0" smtClean="0">
                <a:latin typeface="LG Smart" pitchFamily="34" charset="0"/>
              </a:rPr>
              <a:t>LG </a:t>
            </a:r>
            <a:r>
              <a:rPr lang="ru-RU" sz="2300" dirty="0" smtClean="0">
                <a:latin typeface="LG Smart" pitchFamily="34" charset="0"/>
              </a:rPr>
              <a:t>технологии </a:t>
            </a:r>
            <a:r>
              <a:rPr lang="en-US" sz="2300" dirty="0" smtClean="0">
                <a:latin typeface="LG Smart" pitchFamily="34" charset="0"/>
              </a:rPr>
              <a:t>GOLD FIN</a:t>
            </a:r>
            <a:r>
              <a:rPr lang="ru-RU" sz="2300" dirty="0" smtClean="0">
                <a:latin typeface="LG Smart" pitchFamily="34" charset="0"/>
              </a:rPr>
              <a:t>. </a:t>
            </a:r>
            <a:endParaRPr lang="ru-RU" sz="2300" dirty="0">
              <a:latin typeface="LG Smar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4272" y="3878798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sper" pitchFamily="2" charset="0"/>
              </a:rPr>
              <a:t>SMART INVERTER</a:t>
            </a:r>
            <a:endParaRPr lang="ru-RU" sz="2000" dirty="0">
              <a:solidFill>
                <a:schemeClr val="bg1"/>
              </a:solidFill>
              <a:latin typeface="Casper" pitchFamily="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1026402"/>
            <a:ext cx="4254077" cy="2666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14852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35006" y="3848101"/>
            <a:ext cx="9179006" cy="542138"/>
          </a:xfrm>
          <a:prstGeom prst="rect">
            <a:avLst/>
          </a:prstGeom>
          <a:solidFill>
            <a:srgbClr val="A5004B"/>
          </a:solidFill>
          <a:ln>
            <a:solidFill>
              <a:srgbClr val="A500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79512" y="4845810"/>
            <a:ext cx="52565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 smtClean="0">
                <a:latin typeface="LG Smart Light" pitchFamily="34" charset="0"/>
              </a:rPr>
              <a:t>2015. LG Electronics RUS</a:t>
            </a:r>
            <a:r>
              <a:rPr lang="ru-RU" sz="500" dirty="0" smtClean="0">
                <a:latin typeface="LG Smart Light" pitchFamily="34" charset="0"/>
              </a:rPr>
              <a:t>. Все права защищены</a:t>
            </a:r>
          </a:p>
          <a:p>
            <a:r>
              <a:rPr lang="ru-RU" sz="500" dirty="0" smtClean="0">
                <a:latin typeface="LG Smart Light" pitchFamily="34" charset="0"/>
              </a:rPr>
              <a:t>Информация, технические характеристики и изображения изделий могут быть изменены </a:t>
            </a:r>
            <a:r>
              <a:rPr lang="en-US" sz="500" dirty="0" smtClean="0">
                <a:latin typeface="LG Smart Light" pitchFamily="34" charset="0"/>
              </a:rPr>
              <a:t>LG Electronics </a:t>
            </a:r>
            <a:r>
              <a:rPr lang="ru-RU" sz="500" dirty="0" smtClean="0">
                <a:latin typeface="LG Smart Light" pitchFamily="34" charset="0"/>
              </a:rPr>
              <a:t>без предварительного уведомления</a:t>
            </a:r>
            <a:endParaRPr lang="ru-RU" sz="500" dirty="0">
              <a:latin typeface="LG Smart Light" pitchFamily="34" charset="0"/>
            </a:endParaRPr>
          </a:p>
        </p:txBody>
      </p:sp>
      <p:pic>
        <p:nvPicPr>
          <p:cNvPr id="24" name="Picture 3" descr="C:\Users\aleksey.karlinskiy\Desktop\RAC 2015\Plasmaster Wordmark Type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05" t="42618" r="20388" b="41051"/>
          <a:stretch/>
        </p:blipFill>
        <p:spPr bwMode="auto">
          <a:xfrm>
            <a:off x="215157" y="753197"/>
            <a:ext cx="1836565" cy="38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179512" y="1072355"/>
            <a:ext cx="61206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LG Smart Light" pitchFamily="34" charset="0"/>
              </a:rPr>
              <a:t>Встроенный ионизатор значительно улучшает сон человека и благоприятно влияет на его самочувствие.</a:t>
            </a:r>
          </a:p>
          <a:p>
            <a:r>
              <a:rPr lang="en-US" sz="2800" dirty="0" smtClean="0">
                <a:latin typeface="LG Smart Light" pitchFamily="34" charset="0"/>
              </a:rPr>
              <a:t>LG </a:t>
            </a:r>
            <a:r>
              <a:rPr lang="en-US" sz="2800" b="1" dirty="0" smtClean="0">
                <a:latin typeface="LG Smart Light" pitchFamily="34" charset="0"/>
              </a:rPr>
              <a:t>Ionizer Plus </a:t>
            </a:r>
            <a:r>
              <a:rPr lang="ru-RU" sz="2800" dirty="0" smtClean="0">
                <a:latin typeface="LG Smart Light" pitchFamily="34" charset="0"/>
              </a:rPr>
              <a:t>генерирует </a:t>
            </a:r>
            <a:r>
              <a:rPr lang="ru-RU" sz="2800" dirty="0" smtClean="0">
                <a:solidFill>
                  <a:srgbClr val="00B050"/>
                </a:solidFill>
                <a:latin typeface="LG Smart Light" pitchFamily="34" charset="0"/>
              </a:rPr>
              <a:t>3.000.000</a:t>
            </a:r>
            <a:r>
              <a:rPr lang="ru-RU" sz="2800" dirty="0" smtClean="0">
                <a:latin typeface="LG Smart Light" pitchFamily="34" charset="0"/>
              </a:rPr>
              <a:t> ионов</a:t>
            </a:r>
            <a:endParaRPr lang="ru-RU" sz="2800" dirty="0">
              <a:latin typeface="LG Smart Light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926206" y="699542"/>
            <a:ext cx="1925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asper" pitchFamily="2" charset="0"/>
              </a:rPr>
              <a:t>Ionizer Plus</a:t>
            </a:r>
            <a:endParaRPr lang="ru-RU" sz="2400" b="1" dirty="0">
              <a:latin typeface="Casper" pitchFamily="2" charset="0"/>
            </a:endParaRPr>
          </a:p>
        </p:txBody>
      </p:sp>
      <p:pic>
        <p:nvPicPr>
          <p:cNvPr id="1027" name="Picture 3" descr="C:\Users\aleksey.karlinskiy\Desktop\ionizer only_1-TH-1_green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03" t="53249" r="20581" b="37618"/>
          <a:stretch/>
        </p:blipFill>
        <p:spPr bwMode="auto">
          <a:xfrm>
            <a:off x="5761037" y="1227637"/>
            <a:ext cx="3151322" cy="116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4272" y="3878798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sper" pitchFamily="2" charset="0"/>
              </a:rPr>
              <a:t>SMART INVERTER</a:t>
            </a:r>
            <a:endParaRPr lang="ru-RU" sz="2000" dirty="0">
              <a:solidFill>
                <a:schemeClr val="bg1"/>
              </a:solidFill>
              <a:latin typeface="Casper" pitchFamily="2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2120" y="3685398"/>
            <a:ext cx="2650829" cy="86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18164</TotalTime>
  <Words>456</Words>
  <Application>Microsoft Office PowerPoint</Application>
  <PresentationFormat>On-screen Show (16:9)</PresentationFormat>
  <Paragraphs>82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맑은 고딕</vt:lpstr>
      <vt:lpstr>Arial</vt:lpstr>
      <vt:lpstr>Calibri</vt:lpstr>
      <vt:lpstr>Casper</vt:lpstr>
      <vt:lpstr>Frutiger Neue LT W1G Cn Light</vt:lpstr>
      <vt:lpstr>GardensC</vt:lpstr>
      <vt:lpstr>LG Smart</vt:lpstr>
      <vt:lpstr>LG Smart Light</vt:lpstr>
      <vt:lpstr>Myriad Pro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aleksey.karlinskiy</dc:creator>
  <cp:lastModifiedBy>Alexey Ogibalov/LGERA  Russia Subsidiary. Engineering Support Part(alexey.ogibalov@lge.com)</cp:lastModifiedBy>
  <cp:revision>134</cp:revision>
  <dcterms:created xsi:type="dcterms:W3CDTF">2014-09-17T17:37:28Z</dcterms:created>
  <dcterms:modified xsi:type="dcterms:W3CDTF">2016-05-31T14:37:52Z</dcterms:modified>
</cp:coreProperties>
</file>